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20" Type="http://schemas.openxmlformats.org/officeDocument/2006/relationships/viewProps" Target="viewProps.xml" /><Relationship Id="rId11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22" Type="http://schemas.openxmlformats.org/officeDocument/2006/relationships/tableStyles" Target="tableStyles.xml" /><Relationship Id="rId12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jpg" />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ejercicios.md" TargetMode="External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danimrprofe/lego-nxt" TargetMode="External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nxtprograms.com" TargetMode="External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bricxcc.sourceforge.net/" TargetMode="External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ROBÓTICA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LEGO</a:t>
            </a:r>
            <a:r>
              <a:rPr/>
              <a:t> </a:t>
            </a:r>
            <a:r>
              <a:rPr/>
              <a:t>MINDSTORMS</a:t>
            </a:r>
            <a:r>
              <a:rPr/>
              <a:t> </a:t>
            </a:r>
            <a:r>
              <a:rPr/>
              <a:t>NXT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0" y="1600200"/>
            <a:ext cx="6362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Prueba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funcionamiento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canción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Deep</a:t>
            </a:r>
            <a:r>
              <a:rPr/>
              <a:t> </a:t>
            </a:r>
            <a:r>
              <a:rPr/>
              <a:t>Purple,</a:t>
            </a:r>
            <a:r>
              <a:rPr/>
              <a:t> </a:t>
            </a:r>
            <a:r>
              <a:rPr/>
              <a:t>smoke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Guitarra lego mindstorms nxt - Smoke on the water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00200"/>
            <a:ext cx="8216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Montaje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guitarra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Una vez montada, la guitarra quedará de esta forma: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873500" y="1600200"/>
            <a:ext cx="138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Explicación</a:t>
            </a:r>
            <a:r>
              <a:rPr/>
              <a:t> </a:t>
            </a:r>
            <a:r>
              <a:rPr/>
              <a:t>musical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Dividiremos el mástil en 5 zonas para cada una de las notas del riff principal. Separamos las zonas con cinta aislante para separar el mástil en trastes y saber dónde estamos tocando</a:t>
            </a:r>
          </a:p>
          <a:p>
            <a:pPr lvl="0" marL="0" indent="0">
              <a:buNone/>
            </a:pPr>
            <a:r>
              <a:rPr/>
              <a:t>La secuencia del riff principal de la canción es la siguiente:</a:t>
            </a:r>
          </a:p>
          <a:p>
            <a:pPr lvl="0" marL="0" indent="0">
              <a:buNone/>
            </a:pPr>
            <a:r>
              <a:rPr/>
              <a:t>D4 F4 G4 - | D4 F4 G#4 G4 | D4 F4 G4 - | F4 D4</a:t>
            </a:r>
          </a:p>
          <a:p>
            <a:pPr lvl="0" marL="0" indent="0">
              <a:buNone/>
            </a:pPr>
            <a:r>
              <a:rPr/>
              <a:t>Para ello necesitaremos las siguientes notas:</a:t>
            </a:r>
          </a:p>
          <a:p>
            <a:pPr lvl="1"/>
            <a:r>
              <a:rPr/>
              <a:t>D4 para distancias entre 5 y 8</a:t>
            </a:r>
          </a:p>
          <a:p>
            <a:pPr lvl="1"/>
            <a:r>
              <a:rPr/>
              <a:t>F4 para distancias entre 9 y 13</a:t>
            </a:r>
          </a:p>
          <a:p>
            <a:pPr lvl="1"/>
            <a:r>
              <a:rPr/>
              <a:t>G4 para distancias entre 14 y 18</a:t>
            </a:r>
          </a:p>
          <a:p>
            <a:pPr lvl="1"/>
            <a:r>
              <a:rPr/>
              <a:t>G#4 para distancias entre 18 y 21</a:t>
            </a:r>
          </a:p>
          <a:p>
            <a:pPr lvl="0" marL="0" indent="0">
              <a:buNone/>
            </a:pPr>
            <a:r>
              <a:rPr/>
              <a:t>Correspondencia entre tonos y notas</a:t>
            </a:r>
          </a:p>
          <a:p>
            <a:pPr lvl="0" marL="0" indent="0">
              <a:buNone/>
            </a:pPr>
            <a:r>
              <a:rPr/>
              <a:t>Las posiciones más cercanas al sensor serán las notas más graves.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16200" y="1600200"/>
            <a:ext cx="392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Mejoras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Sería ideal que hubiera un decaimiento del volumen poco a poco</a:t>
            </a:r>
          </a:p>
          <a:p>
            <a:pPr lvl="0" marL="0" indent="0">
              <a:buNone/>
            </a:pPr>
            <a:r>
              <a:rPr/>
              <a:t>Podríamos intentar que en vez de que suenen notas sueltas suenen acordes</a:t>
            </a:r>
          </a:p>
          <a:p>
            <a:pPr lvl="0" marL="0" indent="0">
              <a:buNone/>
            </a:pPr>
            <a:r>
              <a:rPr/>
              <a:t>Intentar grabar en un iPad con la guitarra y probar de distorsionar. Para ello necesitaríamos grabar el sonido con un micrófono y meterlo con una tarjeta de sonido externa en el Garageband.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9.</a:t>
            </a:r>
            <a:r>
              <a:rPr/>
              <a:t> </a:t>
            </a:r>
            <a:r>
              <a:rPr/>
              <a:t>PROYECTO</a:t>
            </a:r>
            <a:r>
              <a:rPr/>
              <a:t> </a:t>
            </a:r>
            <a:r>
              <a:rPr/>
              <a:t>MINDCUBER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Este proyecto no lo pudimos terminar por falta de tiempo y alguna que otra pieza que no teníamos.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Inteligencia</a:t>
            </a:r>
            <a:r>
              <a:rPr/>
              <a:t> </a:t>
            </a:r>
            <a:r>
              <a:rPr/>
              <a:t>artificial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autonomía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2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10.</a:t>
            </a:r>
            <a:r>
              <a:rPr/>
              <a:t> </a:t>
            </a:r>
            <a:r>
              <a:rPr/>
              <a:t>EJERCICIOS</a:t>
            </a:r>
            <a:r>
              <a:rPr/>
              <a:t> </a:t>
            </a:r>
            <a:r>
              <a:rPr/>
              <a:t>ROBÓTICA</a:t>
            </a:r>
            <a:r>
              <a:rPr/>
              <a:t> </a:t>
            </a:r>
            <a:r>
              <a:rPr/>
              <a:t>PROPUESTOS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Estos ejercicios los realizaremos con el montaje básico del robot.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Ejercicio</a:t>
            </a:r>
            <a:r>
              <a:rPr/>
              <a:t> </a:t>
            </a:r>
            <a:r>
              <a:rPr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Crear la función mover_tiempo (int tiempo, int velocidad, char sentido)</a:t>
            </a:r>
          </a:p>
          <a:p>
            <a:pPr lvl="0" marL="0" indent="0">
              <a:buNone/>
            </a:pPr>
            <a:r>
              <a:rPr/>
              <a:t>Tiempo indica el tiempo que se moverá</a:t>
            </a:r>
          </a:p>
          <a:p>
            <a:pPr lvl="0" marL="0" indent="0">
              <a:buNone/>
            </a:pPr>
            <a:r>
              <a:rPr/>
              <a:t>Velocidad indica la velocidad a la que se moverá</a:t>
            </a:r>
          </a:p>
          <a:p>
            <a:pPr lvl="0" marL="0" indent="0">
              <a:buNone/>
            </a:pPr>
            <a:r>
              <a:rPr/>
              <a:t>Sentido indicará si se mueve hacia adelante o hacia atrás (D o A)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Ejercicio</a:t>
            </a:r>
            <a:r>
              <a:rPr/>
              <a:t> </a:t>
            </a:r>
            <a:r>
              <a:rPr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Crear una función girar sobre sí mismo llamada darvueltas (int tiempo, char sentido). Para ello, una rueda debe de girar y otra no.</a:t>
            </a:r>
          </a:p>
          <a:p>
            <a:pPr lvl="0" marL="0" indent="0">
              <a:buNone/>
            </a:pPr>
            <a:r>
              <a:rPr/>
              <a:t>Le pasaremos 2 parámetros:</a:t>
            </a:r>
          </a:p>
          <a:p>
            <a:pPr lvl="0" marL="0" indent="0">
              <a:buNone/>
            </a:pPr>
            <a:r>
              <a:rPr/>
              <a:t>Duración, que determinará el tiempo que da vueltas.</a:t>
            </a:r>
          </a:p>
          <a:p>
            <a:pPr lvl="0" marL="0" indent="0">
              <a:buNone/>
            </a:pPr>
            <a:r>
              <a:rPr/>
              <a:t>Sentido: indicaremos H para horario y A para antihorario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Ejercicio</a:t>
            </a:r>
            <a:r>
              <a:rPr/>
              <a:t> </a:t>
            </a:r>
            <a:r>
              <a:rPr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Crear una función que sea girar (char direccion, char sentido, int tiempo, int velocidad), donde:</a:t>
            </a:r>
          </a:p>
          <a:p>
            <a:pPr lvl="0" marL="0" indent="0">
              <a:buNone/>
            </a:pPr>
            <a:r>
              <a:rPr/>
              <a:t>Dirección: indica si gira a derecha o izquierda</a:t>
            </a:r>
          </a:p>
          <a:p>
            <a:pPr lvl="0" marL="0" indent="0">
              <a:buNone/>
            </a:pPr>
            <a:r>
              <a:rPr/>
              <a:t>Sentido: indica si gira hacia delante o hacia atrás</a:t>
            </a:r>
          </a:p>
          <a:p>
            <a:pPr lvl="0" marL="0" indent="0">
              <a:buNone/>
            </a:pPr>
            <a:r>
              <a:rPr/>
              <a:t>Velocidad: indica lo rápido que gira</a:t>
            </a:r>
          </a:p>
          <a:p>
            <a:pPr lvl="0" marL="0" indent="0">
              <a:buNone/>
            </a:pPr>
            <a:r>
              <a:rPr/>
              <a:t>Tiempo: es el tiempo durante el cual girará</a:t>
            </a:r>
          </a:p>
          <a:p>
            <a:pPr lvl="0" marL="0" indent="0">
              <a:buNone/>
            </a:pPr>
            <a:r>
              <a:rPr/>
              <a:t>Dirección será un char valdrá:</a:t>
            </a:r>
          </a:p>
          <a:p>
            <a:pPr lvl="0" marL="0" indent="0">
              <a:buNone/>
            </a:pPr>
            <a:r>
              <a:rPr/>
              <a:t>I para girar a la izquierda</a:t>
            </a:r>
          </a:p>
          <a:p>
            <a:pPr lvl="0" marL="0" indent="0">
              <a:buNone/>
            </a:pPr>
            <a:r>
              <a:rPr/>
              <a:t>D para girar a la derecha</a:t>
            </a:r>
          </a:p>
          <a:p>
            <a:pPr lvl="0" marL="0" indent="0">
              <a:buNone/>
            </a:pPr>
            <a:r>
              <a:rPr/>
              <a:t>Sentido valdrá:</a:t>
            </a:r>
          </a:p>
          <a:p>
            <a:pPr lvl="0" marL="0" indent="0">
              <a:buNone/>
            </a:pPr>
            <a:r>
              <a:rPr/>
              <a:t>D para ir hacia Delante</a:t>
            </a:r>
          </a:p>
          <a:p>
            <a:pPr lvl="0" marL="0" indent="0">
              <a:buNone/>
            </a:pPr>
            <a:r>
              <a:rPr/>
              <a:t>A para ir hacia Atrás</a:t>
            </a:r>
          </a:p>
          <a:p>
            <a:pPr lvl="0" marL="0" indent="0">
              <a:buNone/>
            </a:pPr>
            <a:r>
              <a:rPr/>
              <a:t>Nota: para girar una rueda debe girar más rápido que la otra. En función de la diferencia entre las dos velocidades, el giro será más abierto o más cerrado.</a:t>
            </a:r>
          </a:p>
          <a:p>
            <a:pPr lvl="0" marL="0" indent="0">
              <a:buNone/>
            </a:pPr>
            <a:r>
              <a:rPr/>
              <a:t>Modificar la función para que funcione correctamente y probar las cuatro combinaciones de dirección y sentido.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Ejercicio</a:t>
            </a:r>
            <a:r>
              <a:rPr/>
              <a:t> </a:t>
            </a:r>
            <a:r>
              <a:rPr/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este ejercicio crearemos una función que nos permita avanzar una distancia especificada en cm. La nueva función se llamará mover_distancia(int distancia, int velocidad, char sentido).</a:t>
            </a:r>
          </a:p>
          <a:p>
            <a:pPr lvl="0" marL="0" indent="0">
              <a:buNone/>
            </a:pPr>
            <a:r>
              <a:rPr/>
              <a:t>Función RotateMotor</a:t>
            </a:r>
          </a:p>
          <a:p>
            <a:pPr lvl="0" marL="0" indent="0">
              <a:buNone/>
            </a:pPr>
            <a:r>
              <a:rPr/>
              <a:t>Dentro de la función creada utilizaremos la función RotateMotor, ya incluida en las librerías, que nos permite girar el motor por ángulo en lugar de por tiempo.</a:t>
            </a:r>
          </a:p>
          <a:p>
            <a:pPr lvl="0" marL="0" indent="0">
              <a:buNone/>
            </a:pPr>
            <a:r>
              <a:rPr/>
              <a:t>Por ejemplo: RotateMotor(OUT_AB, 75, 360) nos permitiría</a:t>
            </a:r>
          </a:p>
          <a:p>
            <a:pPr lvl="0" marL="0" indent="0">
              <a:buNone/>
            </a:pPr>
            <a:r>
              <a:rPr/>
              <a:t>Mover los motores conectados a A y B</a:t>
            </a:r>
          </a:p>
          <a:p>
            <a:pPr lvl="0" marL="0" indent="0">
              <a:buNone/>
            </a:pPr>
            <a:r>
              <a:rPr/>
              <a:t>A una potencia de 75</a:t>
            </a:r>
          </a:p>
          <a:p>
            <a:pPr lvl="0" marL="0" indent="0">
              <a:buNone/>
            </a:pPr>
            <a:r>
              <a:rPr/>
              <a:t>Girar la rueda una vuelta (360 grados)</a:t>
            </a:r>
          </a:p>
          <a:p>
            <a:pPr lvl="0" marL="0" indent="0">
              <a:buNone/>
            </a:pPr>
            <a:r>
              <a:rPr/>
              <a:t>Calcular la distancia</a:t>
            </a:r>
          </a:p>
          <a:p>
            <a:pPr lvl="0" marL="0" indent="0">
              <a:buNone/>
            </a:pPr>
            <a:r>
              <a:rPr/>
              <a:t>Para ello, necesitamos calcular los grados que tenemos que girar las ruedas para avanzar x distancia. Dependerá del tipo de rueda (tamaño).</a:t>
            </a:r>
          </a:p>
          <a:p>
            <a:pPr lvl="0" marL="0" indent="0">
              <a:buNone/>
            </a:pPr>
            <a:r>
              <a:rPr/>
              <a:t>Necesitamos saber cuánto avanza una rueda en 1 vuelta (360 grados). Esta distancia se corresponde con el perímetro de la rueda, que se calculará como:</a:t>
            </a:r>
          </a:p>
          <a:p>
            <a:pPr lvl="0" marL="0" indent="0">
              <a:buNone/>
            </a:pPr>
            <a:r>
              <a:rPr/>
              <a:t>2 · pi · radio</a:t>
            </a:r>
          </a:p>
          <a:p>
            <a:pPr lvl="0" marL="0" indent="0">
              <a:buNone/>
            </a:pPr>
            <a:r>
              <a:rPr/>
              <a:t>diámetro · pi</a:t>
            </a:r>
          </a:p>
          <a:p>
            <a:pPr lvl="0" marL="0" indent="0">
              <a:buNone/>
            </a:pPr>
            <a:r>
              <a:rPr/>
              <a:t>Una vez calculada la distancia, con una regla de 3:</a:t>
            </a:r>
          </a:p>
          <a:p>
            <a:pPr lvl="0" marL="0" indent="0">
              <a:buNone/>
            </a:pPr>
            <a:r>
              <a:rPr/>
              <a:t>360 grados corresponden a pi · diámetro</a:t>
            </a:r>
          </a:p>
          <a:p>
            <a:pPr lvl="0" marL="0" indent="0">
              <a:buNone/>
            </a:pPr>
            <a:r>
              <a:rPr/>
              <a:t>ángulo grados corresponden a dist cm</a:t>
            </a:r>
          </a:p>
          <a:p>
            <a:pPr lvl="0" marL="0" indent="0">
              <a:buNone/>
            </a:pPr>
            <a:r>
              <a:rPr/>
              <a:t>Donde Y es la distancia que queremos que recorra.</a:t>
            </a:r>
          </a:p>
          <a:p>
            <a:pPr lvl="0" marL="0" indent="0">
              <a:buNone/>
            </a:pPr>
            <a:r>
              <a:rPr/>
              <a:t>Así pues, ángulo = (dist * 360)/(pi * diámetro)</a:t>
            </a:r>
          </a:p>
          <a:p>
            <a:pPr lvl="0" marL="0" indent="0">
              <a:buNone/>
            </a:pPr>
            <a:r>
              <a:rPr/>
              <a:t>Necesitaremos crear las 3 variables: ángulo, dist y diámetro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 finalizar vuestra práctica, deberéis tener las siguientes funciones:</a:t>
            </a:r>
          </a:p>
          <a:p>
            <a:pPr lvl="0" marL="0" indent="0">
              <a:buNone/>
            </a:pPr>
            <a:r>
              <a:rPr/>
              <a:t>mover_tiempo (int tiempo, int velocidad, char sentido)</a:t>
            </a:r>
          </a:p>
          <a:p>
            <a:pPr lvl="0" marL="0" indent="0">
              <a:buNone/>
            </a:pPr>
            <a:r>
              <a:rPr/>
              <a:t>mover_distancia (int distancia, int velocidad, char sentido)</a:t>
            </a:r>
          </a:p>
          <a:p>
            <a:pPr lvl="0" marL="0" indent="0">
              <a:buNone/>
            </a:pPr>
            <a:r>
              <a:rPr/>
              <a:t>dar_vueltas (int tiempo, char sentido)</a:t>
            </a:r>
          </a:p>
          <a:p>
            <a:pPr lvl="0" marL="0" indent="0">
              <a:buNone/>
            </a:pPr>
            <a:r>
              <a:rPr/>
              <a:t>girar (char direccion, char sentido, int tiempo, int velocidad)</a:t>
            </a:r>
          </a:p>
          <a:p>
            <a:pPr lvl="0" marL="0" indent="0">
              <a:buNone/>
            </a:pPr>
            <a:r>
              <a:rPr/>
              <a:t>Prueba final</a:t>
            </a:r>
          </a:p>
          <a:p>
            <a:pPr lvl="0" marL="0" indent="0">
              <a:buNone/>
            </a:pPr>
            <a:r>
              <a:rPr/>
              <a:t>Programar el robot para que realice la siguiente secuencia (en la task main):</a:t>
            </a:r>
          </a:p>
          <a:p>
            <a:pPr lvl="0" marL="0" indent="0">
              <a:buNone/>
            </a:pPr>
            <a:r>
              <a:rPr/>
              <a:t>Moverse 2 segundos adelante a la velocidad máxima</a:t>
            </a:r>
          </a:p>
          <a:p>
            <a:pPr lvl="0" marL="0" indent="0">
              <a:buNone/>
            </a:pPr>
            <a:r>
              <a:rPr/>
              <a:t>Moverse 1 segundo hacia atrás a la mitad de velocidad</a:t>
            </a:r>
          </a:p>
          <a:p>
            <a:pPr lvl="0" marL="0" indent="0">
              <a:buNone/>
            </a:pPr>
            <a:r>
              <a:rPr/>
              <a:t>Dar vueltas en sentido horario</a:t>
            </a:r>
          </a:p>
          <a:p>
            <a:pPr lvl="0" marL="0" indent="0">
              <a:buNone/>
            </a:pPr>
            <a:r>
              <a:rPr/>
              <a:t>Dar vueltas en sentido antihorario</a:t>
            </a:r>
          </a:p>
          <a:p>
            <a:pPr lvl="0" marL="0" indent="0">
              <a:buNone/>
            </a:pPr>
            <a:r>
              <a:rPr/>
              <a:t>Girar hacia adelante y a la izquierda 2 segundos</a:t>
            </a:r>
          </a:p>
          <a:p>
            <a:pPr lvl="0" marL="0" indent="0">
              <a:buNone/>
            </a:pPr>
            <a:r>
              <a:rPr/>
              <a:t>Girar hacia atrás y a la derecha 2 segundos</a:t>
            </a:r>
          </a:p>
          <a:p>
            <a:pPr lvl="0" marL="0" indent="0">
              <a:buNone/>
            </a:pPr>
            <a:r>
              <a:rPr/>
              <a:t>Dar vueltas 5 segundos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 dice que un robot tiene inteligencia artificial (IA) cuando tiene la capacidad de obtener información de su entorno y en función de esta actuar. Es decir, decidir por sí mismo.</a:t>
            </a:r>
          </a:p>
          <a:p>
            <a:pPr lvl="0" marL="0" indent="0">
              <a:buNone/>
            </a:pPr>
            <a:r>
              <a:rPr/>
              <a:t>Se considera a un robot como un agente autónomo inteligente cuando cumple los requisitos siguientes: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600200"/>
            <a:ext cx="4013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>
                <a:latin typeface="Courier"/>
              </a:rPr>
              <a:t>Autonomía</a:t>
            </a:r>
            <a:r>
              <a:rPr/>
              <a:t>: El sistema de control / movilidad reside en la propia máquina, que debe operar sin conexión física a equipos externos.</a:t>
            </a:r>
          </a:p>
          <a:p>
            <a:pPr lvl="0" marL="0" indent="0">
              <a:buNone/>
            </a:pPr>
            <a:r>
              <a:rPr sz="1800">
                <a:latin typeface="Courier"/>
              </a:rPr>
              <a:t>Inteligencia</a:t>
            </a:r>
            <a:r>
              <a:rPr/>
              <a:t>: El robot tiene capacidad de razonar hasta el punto de ser capaz de tomar sus propias decisiones y de seleccionar, fusionar e integrar las medidas de sus sensores.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KITS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LEGO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el instituto disponemos de </a:t>
            </a:r>
            <a:r>
              <a:rPr sz="1800">
                <a:latin typeface="Courier"/>
              </a:rPr>
              <a:t>kits</a:t>
            </a:r>
            <a:r>
              <a:rPr/>
              <a:t> de Lego de la serie </a:t>
            </a:r>
            <a:r>
              <a:rPr sz="1800">
                <a:latin typeface="Courier"/>
              </a:rPr>
              <a:t>Mindstorms NXT</a:t>
            </a:r>
            <a:r>
              <a:rPr/>
              <a:t>. Se trata de un sistema programable creado por Lego en 2006. En total hay 6 kits de robots y una caja de ampliación.</a:t>
            </a:r>
          </a:p>
          <a:p>
            <a:pPr lvl="0" marL="0" indent="0">
              <a:buNone/>
            </a:pPr>
            <a:r>
              <a:rPr/>
              <a:t>Los </a:t>
            </a:r>
            <a:r>
              <a:rPr sz="1800">
                <a:latin typeface="Courier"/>
              </a:rPr>
              <a:t>kits</a:t>
            </a:r>
            <a:r>
              <a:rPr/>
              <a:t> incluyen piezas de Lego, controladores y sensores, y una variedad de herramientas de programación.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Sensores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actuadores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Los </a:t>
            </a:r>
            <a:r>
              <a:rPr sz="1800">
                <a:latin typeface="Courier"/>
              </a:rPr>
              <a:t>sensores</a:t>
            </a:r>
            <a:r>
              <a:rPr/>
              <a:t> incluyen un sensor de línea, un sensor de luz, un sensor de distancia, un sensor de temperatura y más.</a:t>
            </a:r>
          </a:p>
          <a:p>
            <a:pPr lvl="0" marL="0" indent="0">
              <a:buNone/>
            </a:pPr>
            <a:r>
              <a:rPr/>
              <a:t>Los </a:t>
            </a:r>
            <a:r>
              <a:rPr sz="1800">
                <a:latin typeface="Courier"/>
              </a:rPr>
              <a:t>actuadores</a:t>
            </a:r>
            <a:r>
              <a:rPr/>
              <a:t> incluyen motores, servos, motores paso a paso y más.</a:t>
            </a:r>
          </a:p>
          <a:p>
            <a:pPr lvl="0" marL="0" indent="0">
              <a:buNone/>
            </a:pPr>
            <a:r>
              <a:rPr/>
              <a:t>Aviso: Normalmente utilizamos en clase solo 4 robots simultáneos, y el resto queda para piezas de recambio. Hemos hecho un fondo común de piezas, los alumnos las van cogiendo de allí.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Kit</a:t>
            </a:r>
            <a:r>
              <a:rPr/>
              <a:t> </a:t>
            </a:r>
            <a:r>
              <a:rPr/>
              <a:t>básico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</a:t>
            </a:r>
            <a:r>
              <a:rPr sz="1800">
                <a:latin typeface="Courier"/>
              </a:rPr>
              <a:t>kit básico</a:t>
            </a:r>
            <a:r>
              <a:rPr/>
              <a:t> es el de las cajas con el código 9797. Contienen las piezas para fabricar y probar un robot básico.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49400" y="1600200"/>
            <a:ext cx="6045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09-17-20-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600200"/>
            <a:ext cx="4864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Principales</a:t>
            </a:r>
            <a:r>
              <a:rPr/>
              <a:t> </a:t>
            </a:r>
            <a:r>
              <a:rPr/>
              <a:t>características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19-12-12-17-03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7100" y="1600200"/>
            <a:ext cx="7302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</a:t>
            </a:r>
            <a:r>
              <a:rPr sz="1800">
                <a:latin typeface="Courier"/>
              </a:rPr>
              <a:t>kit básico</a:t>
            </a:r>
            <a:r>
              <a:rPr/>
              <a:t> está compuesto por:</a:t>
            </a:r>
          </a:p>
          <a:p>
            <a:pPr lvl="1"/>
            <a:r>
              <a:rPr/>
              <a:t>Un controlador</a:t>
            </a:r>
          </a:p>
          <a:p>
            <a:pPr lvl="1"/>
            <a:r>
              <a:rPr/>
              <a:t>Cuatro sensores (ultrasonidos, contacto, micrófono y luz)</a:t>
            </a:r>
          </a:p>
          <a:p>
            <a:pPr lvl="1"/>
            <a:r>
              <a:rPr/>
              <a:t>3 servomotores</a:t>
            </a:r>
          </a:p>
          <a:p>
            <a:pPr lvl="1"/>
            <a:r>
              <a:rPr/>
              <a:t>Un conjunto de piezas para crear estructuras mecánicas compatibles con las de otros productos LEGO.</a:t>
            </a:r>
          </a:p>
          <a:p>
            <a:pPr lvl="0" marL="0" indent="0">
              <a:buNone/>
            </a:pPr>
            <a:r>
              <a:rPr/>
              <a:t>Las piezas vienen colocadas en dos cajas independientes, una dentro de la otra. El contenido de cada kit es el siguiente: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600200"/>
            <a:ext cx="6642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la bandeja naranja tenemos todas las piezas de montaje de Lego para crear la estructura del robot.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AVISO: La caja número 5 está incompleta pues faltan algunas piezas y una bandeja de color naranja.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Kit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ampliación</a:t>
            </a:r>
          </a:p>
        </p:txBody>
      </p:sp>
      <p:pic>
        <p:nvPicPr>
          <p:cNvPr descr="media/image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90800" y="1600200"/>
            <a:ext cx="397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 caja azul trae piezas nuevas para crear nuevos robots.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Unidad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control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INTRODUCCIÓN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600200"/>
            <a:ext cx="4991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cerebro o unidad de control del robot es el </a:t>
            </a:r>
            <a:r>
              <a:rPr sz="1800">
                <a:latin typeface="Courier"/>
              </a:rPr>
              <a:t>brick</a:t>
            </a:r>
            <a:r>
              <a:rPr/>
              <a:t>. Está alimentado por 6 pilas de 1.5V, aunque también puede utilizar una batería que viene con el kit.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Brick.</a:t>
            </a:r>
            <a:r>
              <a:rPr/>
              <a:t> </a:t>
            </a:r>
            <a:r>
              <a:rPr/>
              <a:t>Entradas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salidas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Tiene 3 salidas que controlan los motores (A, B y C)</a:t>
            </a:r>
          </a:p>
          <a:p>
            <a:pPr lvl="0" marL="0" indent="0">
              <a:buNone/>
            </a:pPr>
            <a:r>
              <a:rPr/>
              <a:t>Tiene 4 entradas para adquirir datos de los sensores que se le añadan.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Brick.</a:t>
            </a:r>
            <a:r>
              <a:rPr/>
              <a:t> </a:t>
            </a:r>
            <a:r>
              <a:rPr/>
              <a:t>Pantalla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Tiene una </a:t>
            </a:r>
            <a:r>
              <a:rPr sz="1800">
                <a:latin typeface="Courier"/>
              </a:rPr>
              <a:t>pantalla LCD</a:t>
            </a:r>
            <a:r>
              <a:rPr/>
              <a:t> en la que se puede observar el estado del Microbot así como acceder a programas cargados en memoria. Los programas se tienen que cargar desde el ordenador, por lo que trae un puerto USB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Brick.</a:t>
            </a:r>
            <a:r>
              <a:rPr/>
              <a:t> </a:t>
            </a:r>
            <a:r>
              <a:rPr/>
              <a:t>Procesador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Cuenta con un microprocesador Atmel ARM7 de 32 bits a 48 MHz. Se trata de un microprocesador utilizado extensivamente en electrónica de consumo (PDAs, teléfonos móviles,reproductores digitales multimedia,…) así como en otras aplicaciones empotradas como por ejemplo en la industria del automóvil.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Brick.</a:t>
            </a:r>
            <a:r>
              <a:rPr/>
              <a:t> </a:t>
            </a:r>
            <a:r>
              <a:rPr/>
              <a:t>Memoria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Además, la plataforma cuenta con un coprocesador, Atmel AVR de 8 bits, y con:</a:t>
            </a:r>
          </a:p>
          <a:p>
            <a:pPr lvl="1"/>
            <a:r>
              <a:rPr/>
              <a:t>una memoria Flash de 256 KB</a:t>
            </a:r>
          </a:p>
          <a:p>
            <a:pPr lvl="1"/>
            <a:r>
              <a:rPr/>
              <a:t>una memoria RAM de 64 KB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Baterías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Las baterías recargables proporcionan hasta 2.200 mAh. Se cargan a 9v a unos 500 mA.</a:t>
            </a:r>
          </a:p>
          <a:p>
            <a:pPr lvl="0" marL="0" indent="0">
              <a:buNone/>
            </a:pPr>
            <a:r>
              <a:rPr/>
              <a:t>Hay 2 cargadores de voltaje variable ajustados a 9v.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59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Recarga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este tema trabajaremos la programación y montaje de robots, utilizando sensores y motores y coordinando su funcionamiento para realizar diferentes tareas.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Dejamos siempre uno de los robots cargando, y al gastar la batería de uno que estamos utilizando cogemos este y el gastado lo ponemos a cargar.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19500" y="1600200"/>
            <a:ext cx="1892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 puede configurar el </a:t>
            </a:r>
            <a:r>
              <a:rPr sz="1800">
                <a:latin typeface="Courier"/>
              </a:rPr>
              <a:t>brick</a:t>
            </a:r>
            <a:r>
              <a:rPr/>
              <a:t> un periodo de espera y entrar en suspensión transcurrido este periodo para ahorrar batería.</a:t>
            </a:r>
          </a:p>
          <a:p>
            <a:pPr lvl="0" marL="0" indent="0">
              <a:buNone/>
            </a:pPr>
            <a:r>
              <a:rPr/>
              <a:t>Tenemos también una serie de cargadores variados. Ahora mismo tenemos 2 que funcionan.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Sensores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sensor traduce la información que le llega del exterior en un impulso eléctrico, normalmente digital (pasa o no pasa corriente), que puede ser analizado y procesado por la unidad de control del sistema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9700" y="1600200"/>
            <a:ext cx="6311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Sensores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ultrasonidos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Los “Sensores de ultrasonidos” o “Sensores Ultrasónicos” son detectores de proximidad detectan objetos a distancias que van desde pocos centímetros hasta varios metros.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6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Características</a:t>
            </a:r>
          </a:p>
          <a:p>
            <a:pPr lvl="0" marL="0" indent="0">
              <a:buNone/>
            </a:pPr>
            <a:r>
              <a:rPr/>
              <a:t>Estos sensores trabajan sólo en el aire, y pueden detectar objetos con diferentes formas, distintos colores, superficies y de distintos materiales. Los materiales pueden ser sólidos, líquidos o polvorientos, pero deben ser deflectores de sonido.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Ultrasonidos</a:t>
            </a:r>
          </a:p>
          <a:p>
            <a:pPr lvl="0" marL="0" indent="0">
              <a:buNone/>
            </a:pPr>
            <a:r>
              <a:rPr/>
              <a:t>Los </a:t>
            </a:r>
            <a:r>
              <a:rPr sz="1800">
                <a:latin typeface="Courier"/>
              </a:rPr>
              <a:t>ultrasonidos</a:t>
            </a:r>
            <a:r>
              <a:rPr/>
              <a:t> son ondas mecánicas. La frecuencia está por encima del umbral de audición del oído humano (aproximadamente 20 000 Hz). Algunas especies del reino animal como ciertos insectos y mamíferos (delfines y murciélagos) lo utilizan de forma parecida a un radar para su orientación; a este fenómeno se le conoce como </a:t>
            </a:r>
            <a:r>
              <a:rPr sz="1800">
                <a:latin typeface="Courier"/>
              </a:rPr>
              <a:t>ecolocalización</a:t>
            </a:r>
            <a:r>
              <a:rPr/>
              <a:t>.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7-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0" y="1600200"/>
            <a:ext cx="6350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425700"/>
            <a:ext cx="8229600" cy="237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Los sensores de ultrasonidos trabajan según el tiempo de transcurso del eco, es decir, se valora la distancia temporal entre el impulso de emisión y el impulso del eco.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7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600200"/>
            <a:ext cx="6629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Aplicaciones prácticas:</a:t>
            </a:r>
          </a:p>
          <a:p>
            <a:pPr lvl="1"/>
            <a:r>
              <a:rPr/>
              <a:t>Control de niveles en depósitos</a:t>
            </a:r>
          </a:p>
          <a:p>
            <a:pPr lvl="1"/>
            <a:r>
              <a:rPr/>
              <a:t>Antichoques</a:t>
            </a:r>
          </a:p>
          <a:p>
            <a:pPr lvl="1"/>
            <a:r>
              <a:rPr/>
              <a:t>Detección objetos</a:t>
            </a:r>
          </a:p>
          <a:p>
            <a:pPr lvl="1"/>
            <a:r>
              <a:rPr/>
              <a:t>Recuento de objetos (fábricas)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Sensor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contacto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 utilizan para detectar el final del recorrido o la posición límite de componentes mecánicos. Por ejemplo: saber cuándo una puerta o ventana que se abren automáticamente están ya completamente abiertas y por tanto el motor que las acciona debe detenerse.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7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1600200"/>
            <a:ext cx="5943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Los principales son los llamados </a:t>
            </a:r>
            <a:r>
              <a:rPr sz="1800">
                <a:latin typeface="Courier"/>
              </a:rPr>
              <a:t>finales de carrera</a:t>
            </a:r>
            <a:r>
              <a:rPr/>
              <a:t>. Se trata de un interruptor que consta de una pequeña pieza móvil que al ser accionada corta o abre el paso de corriente.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7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90700"/>
            <a:ext cx="8229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Aplicaciones:</a:t>
            </a:r>
          </a:p>
          <a:p>
            <a:pPr lvl="1"/>
            <a:r>
              <a:rPr/>
              <a:t>Puertas de garaje</a:t>
            </a:r>
          </a:p>
          <a:p>
            <a:pPr lvl="1"/>
            <a:r>
              <a:rPr/>
              <a:t>Ascensores</a:t>
            </a:r>
          </a:p>
          <a:p>
            <a:pPr lvl="1"/>
            <a:r>
              <a:rPr/>
              <a:t>Industria</a:t>
            </a:r>
          </a:p>
          <a:p>
            <a:pPr lvl="1"/>
            <a:r>
              <a:rPr/>
              <a:t>Robótica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Sensor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luz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fotoeléctrico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Permite distinguir entre luz y oscuridad. El </a:t>
            </a:r>
            <a:r>
              <a:rPr sz="1800">
                <a:latin typeface="Courier"/>
              </a:rPr>
              <a:t>LED emisor</a:t>
            </a:r>
            <a:r>
              <a:rPr/>
              <a:t> integrado posibilita medir la intensidad de luz reflejada sobre objetos.</a:t>
            </a:r>
          </a:p>
          <a:p>
            <a:pPr lvl="0" marL="0" indent="0">
              <a:buNone/>
            </a:pPr>
            <a:r>
              <a:rPr/>
              <a:t>Puede diferenciar objetos mediante su color (clasificación a nivel de escala de grises) o para poder seguir una línea de color negro.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10-06-08-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59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ROBÓTICA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Algunas aplicaciones:</a:t>
            </a:r>
          </a:p>
          <a:p>
            <a:pPr lvl="1"/>
            <a:r>
              <a:rPr/>
              <a:t>Detectores de movimiento</a:t>
            </a:r>
          </a:p>
          <a:p>
            <a:pPr lvl="1"/>
            <a:r>
              <a:rPr/>
              <a:t>Detectores de luz/oscuridad</a:t>
            </a:r>
          </a:p>
          <a:p>
            <a:pPr lvl="1"/>
            <a:r>
              <a:rPr/>
              <a:t>Recuento de objetos (fábricas)</a:t>
            </a:r>
          </a:p>
          <a:p>
            <a:pPr lvl="1"/>
            <a:r>
              <a:rPr/>
              <a:t>Domótica (movimiento, luces, etc…)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Montaje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Pasos:</a:t>
            </a:r>
          </a:p>
          <a:p>
            <a:pPr lvl="1">
              <a:buAutoNum type="arabicPeriod"/>
            </a:pPr>
            <a:r>
              <a:rPr/>
              <a:t>Revisar las cajas y organizar las piezas</a:t>
            </a:r>
          </a:p>
          <a:p>
            <a:pPr lvl="1">
              <a:buAutoNum type="arabicPeriod"/>
            </a:pPr>
            <a:r>
              <a:rPr/>
              <a:t>Montar los robots y hacer las primeras comprobaciones.</a:t>
            </a:r>
          </a:p>
          <a:p>
            <a:pPr lvl="1">
              <a:buAutoNum type="arabicPeriod"/>
            </a:pPr>
            <a:r>
              <a:rPr/>
              <a:t>Una vez montados se guardan las cajas y los robots por separado ya montados.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Mejoras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Sería interesante etiquetar con cintas de colores los cables RJ-12 de diferentes longitudes para que sea más fácil montarlos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MONTAJE</a:t>
            </a:r>
            <a:r>
              <a:rPr/>
              <a:t> </a:t>
            </a:r>
            <a:r>
              <a:rPr/>
              <a:t>BÁSICO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 kit de Lego nos permite crear diferentes robots. Además de estos, se pueden hacer todos los que se quiera o incluso coger ideas de Internet.</a:t>
            </a:r>
          </a:p>
          <a:p>
            <a:pPr lvl="0" marL="0" indent="0">
              <a:buNone/>
            </a:pPr>
            <a:r>
              <a:rPr/>
              <a:t>Montar nuestro robot será el primer paso que necesitaremos. Para ello hay un libro de instrucciones, que podemos seguir para ir creando una estructura básica con 2 motores y varios sensores.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 la vez que vamos agregando sensores, podemos comenzar a programar sencillos programas directamente desde el robot (las instrucciones explican cómo).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MONTAJE</a:t>
            </a:r>
            <a:r>
              <a:rPr/>
              <a:t> </a:t>
            </a:r>
            <a:r>
              <a:rPr/>
              <a:t>ROBOT</a:t>
            </a:r>
            <a:r>
              <a:rPr/>
              <a:t> </a:t>
            </a:r>
            <a:r>
              <a:rPr/>
              <a:t>BÁSICO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EJERCICIOS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 robótica es una ciencia o rama de la tecnología, que estudia el análisis, diseño, construcción y aplicación de robots,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 primero que hay que hacer es montar y programar el robot básico, con sensores de luz y ultrasonidos. Las instrucciones del kit tienen montajes diferentes para realizar.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6200" y="1600200"/>
            <a:ext cx="6451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Una vez montados los robots, los podéis programar desde el propio menú del robot para comprobar que todo funciona.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PROGRAMACIÓN</a:t>
            </a:r>
            <a:r>
              <a:rPr/>
              <a:t> </a:t>
            </a:r>
            <a:r>
              <a:rPr/>
              <a:t>AVANZADA</a:t>
            </a:r>
            <a:r>
              <a:rPr/>
              <a:t> </a:t>
            </a:r>
            <a:r>
              <a:rPr/>
              <a:t>CON</a:t>
            </a:r>
            <a:r>
              <a:rPr/>
              <a:t> </a:t>
            </a:r>
            <a:r>
              <a:rPr/>
              <a:t>NXC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sz="1800">
                <a:latin typeface="Courier"/>
              </a:rPr>
              <a:t>Lego Mindstorms</a:t>
            </a:r>
            <a:r>
              <a:rPr/>
              <a:t> se puede programar mediante un entorno gráfico visual, que es la forma oficial. También podemos programarlo de otras formas y lenguajes no oficiales, gracias a gente que crea programas y librerías para ello.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000" y="1600200"/>
            <a:ext cx="7607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5.1.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lenguaje</a:t>
            </a:r>
            <a:r>
              <a:rPr/>
              <a:t> </a:t>
            </a:r>
            <a:r>
              <a:rPr/>
              <a:t>NXC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NXC es un lenguaje de programación, inventado por John Hansen, que fue especialmente diseñado para los robots de Lego.</a:t>
            </a:r>
          </a:p>
          <a:p>
            <a:pPr lvl="0" marL="0" indent="0">
              <a:buNone/>
            </a:pPr>
            <a:r>
              <a:rPr/>
              <a:t>Para facilitar aún más la escritura de programas, está el Centro de Comando Bricx (</a:t>
            </a:r>
            <a:r>
              <a:rPr sz="1800">
                <a:latin typeface="Courier"/>
              </a:rPr>
              <a:t>BricxCC</a:t>
            </a:r>
            <a:r>
              <a:rPr/>
              <a:t> ). Esta utilidad ayuda a escribir sus programas, descargarlos al robot, iniciarlos y detenerlos, explorar la memoria flash NXT, convertir archivos de sonido para usar con el ladrillo y mucho más.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5.2.</a:t>
            </a:r>
            <a:r>
              <a:rPr/>
              <a:t> </a:t>
            </a:r>
            <a:r>
              <a:rPr/>
              <a:t>Instalación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 instalación del software de LEGO Mindstorms NXT para este curso se divide en 2 partes:</a:t>
            </a:r>
          </a:p>
          <a:p>
            <a:pPr lvl="1">
              <a:buAutoNum type="arabicPeriod"/>
            </a:pPr>
            <a:r>
              <a:rPr/>
              <a:t>La instalación del driver. El controlador para el NXT se puede descargar desde el CD de instalación o buscándolo en internet</a:t>
            </a:r>
          </a:p>
          <a:p>
            <a:pPr lvl="1">
              <a:buAutoNum type="arabicPeriod"/>
            </a:pPr>
            <a:r>
              <a:rPr/>
              <a:t>La instalación del Bricx Command Center. Se puede descargar aquí: </a:t>
            </a:r>
            <a:r>
              <a:rPr sz="1800">
                <a:latin typeface="Courier"/>
              </a:rPr>
              <a:t>BricxCC</a:t>
            </a:r>
            <a:r>
              <a:rPr/>
              <a:t>.</a:t>
            </a:r>
          </a:p>
          <a:p>
            <a:pPr lvl="0" marL="0" indent="0">
              <a:buNone/>
            </a:pPr>
            <a:r>
              <a:rPr sz="1800">
                <a:latin typeface="Courier"/>
              </a:rPr>
              <a:t>BricxCC</a:t>
            </a:r>
            <a:r>
              <a:rPr/>
              <a:t> funciona casi como un procesador de texto, pero con algunos extras. Se trata de un entorno de desarrollo integrado (IDE).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5.3.</a:t>
            </a:r>
            <a:r>
              <a:rPr/>
              <a:t> </a:t>
            </a:r>
            <a:r>
              <a:rPr/>
              <a:t>Funcionamiento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lenguaje</a:t>
            </a:r>
            <a:r>
              <a:rPr/>
              <a:t> </a:t>
            </a:r>
            <a:r>
              <a:rPr/>
              <a:t>NXC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Tareas: definición</a:t>
            </a:r>
          </a:p>
          <a:p>
            <a:pPr lvl="0" marL="0" indent="0">
              <a:buNone/>
            </a:pPr>
            <a:r>
              <a:rPr/>
              <a:t>Los programas de NXC consisten en </a:t>
            </a:r>
            <a:r>
              <a:rPr sz="1800">
                <a:latin typeface="Courier"/>
              </a:rPr>
              <a:t>tareas</a:t>
            </a:r>
            <a:r>
              <a:rPr/>
              <a:t>. Nuestro programa tiene una única tarea, llamada </a:t>
            </a:r>
            <a:r>
              <a:rPr sz="1800">
                <a:latin typeface="Courier"/>
              </a:rPr>
              <a:t>main</a:t>
            </a:r>
            <a:r>
              <a:rPr/>
              <a:t>. El programa siempre debe tener una tarea principal llamada </a:t>
            </a:r>
            <a:r>
              <a:rPr sz="1800">
                <a:latin typeface="Courier"/>
              </a:rPr>
              <a:t>main</a:t>
            </a:r>
            <a:r>
              <a:rPr/>
              <a:t>, que siempre ejecuta el robot.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task main() {</a:t>
            </a:r>
            <a:br/>
            <a:br/>
            <a:r>
              <a:rPr sz="1800">
                <a:latin typeface="Courier"/>
              </a:rPr>
              <a:t>}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Tareas: contenido</a:t>
            </a:r>
          </a:p>
          <a:p>
            <a:pPr lvl="0" marL="0" indent="0">
              <a:buNone/>
            </a:pPr>
            <a:r>
              <a:rPr/>
              <a:t>Una tarea consiste en una serie de órdenes, también denominadas instrucciones. Hay paréntesis alrededor de estos bloques de órdenes de forma que quede claro a qué tarea pertenecen.</a:t>
            </a:r>
          </a:p>
          <a:p>
            <a:pPr lvl="0" marL="0" indent="0">
              <a:buNone/>
            </a:pPr>
            <a:r>
              <a:rPr/>
              <a:t>Todas las instrucciones terminan con un punto y coma.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806700"/>
            <a:ext cx="8229600" cy="161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Máquinas,</a:t>
            </a:r>
            <a:r>
              <a:rPr/>
              <a:t> </a:t>
            </a:r>
            <a:r>
              <a:rPr/>
              <a:t>autómatas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robots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Ejemplo de programa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09-17-4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8000" y="1600200"/>
            <a:ext cx="5588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Antes de compilar tenéis que guardar el archivo del programa en el ordenador como .NXC. Si no, os dará error.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5.4.</a:t>
            </a:r>
            <a:r>
              <a:rPr/>
              <a:t> </a:t>
            </a:r>
            <a:r>
              <a:rPr/>
              <a:t>EJERCICIOS</a:t>
            </a:r>
            <a:r>
              <a:rPr/>
              <a:t> </a:t>
            </a:r>
            <a:r>
              <a:rPr/>
              <a:t>BÁSICOS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esta página tenéis varios ejercicios básicos para probar con el robot. Podéis ir haciéndolos hasta donde lleguéis.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ejercicios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5.5.</a:t>
            </a:r>
            <a:r>
              <a:rPr/>
              <a:t> </a:t>
            </a:r>
            <a:r>
              <a:rPr/>
              <a:t>PROGRAMAS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AÑOS</a:t>
            </a:r>
            <a:r>
              <a:rPr/>
              <a:t> </a:t>
            </a:r>
            <a:r>
              <a:rPr/>
              <a:t>ANTERIORES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esta página podéis encontrar códigos de programación que hemos ido haciendo en cursos anteriores: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Repositorio de programas en GitHub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6.</a:t>
            </a:r>
            <a:r>
              <a:rPr/>
              <a:t> </a:t>
            </a:r>
            <a:r>
              <a:rPr/>
              <a:t>Proyectos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NXTprograms.com</a:t>
            </a:r>
            <a:r>
              <a:rPr/>
              <a:t> </a:t>
            </a:r>
            <a:r>
              <a:rPr/>
              <a:t>(AMPLIACIÓN)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esta web </a:t>
            </a:r>
            <a:r>
              <a:rPr>
                <a:hlinkClick r:id="rId2"/>
              </a:rPr>
              <a:t>NXTprograms</a:t>
            </a:r>
            <a:r>
              <a:rPr/>
              <a:t> se pueden encontrar otras ideas NO OFICIALES para construir y programar otros robots, así como guías y instrucciones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09-17-40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87600"/>
            <a:ext cx="8229600" cy="242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Hay dos robots principales:</a:t>
            </a:r>
          </a:p>
          <a:p>
            <a:pPr lvl="1"/>
            <a:r>
              <a:rPr/>
              <a:t>Express-bot (no té programes)</a:t>
            </a:r>
          </a:p>
          <a:p>
            <a:pPr lvl="1"/>
            <a:r>
              <a:rPr/>
              <a:t>Multi-bot (inclou exemples de programes)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7.</a:t>
            </a:r>
            <a:r>
              <a:rPr/>
              <a:t> </a:t>
            </a:r>
            <a:r>
              <a:rPr/>
              <a:t>INSTALACIÓN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USO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BRICX</a:t>
            </a:r>
            <a:r>
              <a:rPr/>
              <a:t> </a:t>
            </a:r>
            <a:r>
              <a:rPr/>
              <a:t>COMMAND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(BRICX</a:t>
            </a:r>
            <a:r>
              <a:rPr/>
              <a:t> </a:t>
            </a:r>
            <a:r>
              <a:rPr/>
              <a:t>CC)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Una </a:t>
            </a:r>
            <a:r>
              <a:rPr sz="1800">
                <a:latin typeface="Courier"/>
              </a:rPr>
              <a:t>máquina</a:t>
            </a:r>
            <a:r>
              <a:rPr/>
              <a:t> es capaz de realizar una tarea siendo dirigida por un usuario, pero no es capaz de realizar una tarea sencillamente si no está dirigida por un usuario.</a:t>
            </a:r>
          </a:p>
          <a:p>
            <a:pPr lvl="0" marL="0" indent="0">
              <a:buNone/>
            </a:pPr>
            <a:r>
              <a:rPr/>
              <a:t>El </a:t>
            </a:r>
            <a:r>
              <a:rPr sz="1800">
                <a:latin typeface="Courier"/>
              </a:rPr>
              <a:t>autómata</a:t>
            </a:r>
            <a:r>
              <a:rPr/>
              <a:t> es capaz de realizar un trabajo sencillo y repetitivo sin supervisión.</a:t>
            </a:r>
          </a:p>
          <a:p>
            <a:pPr lvl="0" marL="0" indent="0">
              <a:buNone/>
            </a:pPr>
            <a:r>
              <a:rPr/>
              <a:t>El </a:t>
            </a:r>
            <a:r>
              <a:rPr sz="1800">
                <a:latin typeface="Courier"/>
              </a:rPr>
              <a:t>robot</a:t>
            </a:r>
            <a:r>
              <a:rPr/>
              <a:t> es capaz de decidir cuál es la tarea a realizar y realizarla sin necesidad de una persona.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¿Qué</a:t>
            </a:r>
            <a:r>
              <a:rPr/>
              <a:t> </a:t>
            </a:r>
            <a:r>
              <a:rPr/>
              <a:t>es</a:t>
            </a:r>
            <a:r>
              <a:rPr/>
              <a:t> </a:t>
            </a:r>
            <a:r>
              <a:rPr/>
              <a:t>BricxCC?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Bricx Command Center</a:t>
            </a:r>
            <a:r>
              <a:rPr/>
              <a:t> es el software que provee de una interfaz y de los programas necesarios para programar el NXT. Aquí crearemos nuestros programas y los cargaremos en el robot.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</a:t>
            </a:r>
            <a:r>
              <a:rPr/>
              <a:t> </a:t>
            </a:r>
            <a:r>
              <a:rPr/>
              <a:t>1:</a:t>
            </a:r>
            <a:r>
              <a:rPr/>
              <a:t> </a:t>
            </a:r>
            <a:r>
              <a:rPr/>
              <a:t>Conectar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 ejecutar </a:t>
            </a:r>
            <a:r>
              <a:rPr sz="1800">
                <a:latin typeface="Courier"/>
              </a:rPr>
              <a:t>BricxCC</a:t>
            </a:r>
            <a:r>
              <a:rPr/>
              <a:t> , lo primero que observamos es una ventana de diálogo la cual configuraremos de la siguiente forma:</a:t>
            </a:r>
          </a:p>
          <a:p>
            <a:pPr lvl="1"/>
            <a:r>
              <a:rPr/>
              <a:t>Port: USB</a:t>
            </a:r>
          </a:p>
          <a:p>
            <a:pPr lvl="1"/>
            <a:r>
              <a:rPr/>
              <a:t>Brick Type: NXT</a:t>
            </a:r>
          </a:p>
          <a:p>
            <a:pPr lvl="1"/>
            <a:r>
              <a:rPr/>
              <a:t>Firmware: Standard</a:t>
            </a:r>
          </a:p>
          <a:p>
            <a:pPr lvl="0" marL="0" indent="0">
              <a:buNone/>
            </a:pPr>
            <a:r>
              <a:rPr/>
              <a:t>Si lo hacemos correctamente, en el robot aparecerán las letras USB.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</a:t>
            </a:r>
            <a:r>
              <a:rPr/>
              <a:t> </a:t>
            </a:r>
            <a:r>
              <a:rPr/>
              <a:t>2:</a:t>
            </a:r>
            <a:r>
              <a:rPr/>
              <a:t> </a:t>
            </a:r>
            <a:r>
              <a:rPr/>
              <a:t>Crear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programa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Buscamos el programa </a:t>
            </a:r>
            <a:r>
              <a:rPr sz="1800">
                <a:latin typeface="Courier"/>
              </a:rPr>
              <a:t>BricxCC</a:t>
            </a:r>
            <a:r>
              <a:rPr/>
              <a:t> en alguno de los ordenadores, y pegamos el código que vamos a programar.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2023-02-09-17-42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9700" y="1600200"/>
            <a:ext cx="6324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</a:t>
            </a:r>
            <a:r>
              <a:rPr/>
              <a:t> </a:t>
            </a:r>
            <a:r>
              <a:rPr/>
              <a:t>3:</a:t>
            </a:r>
            <a:r>
              <a:rPr/>
              <a:t> </a:t>
            </a:r>
            <a:r>
              <a:rPr/>
              <a:t>Compilar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programa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Para compilar el programa presione el botón </a:t>
            </a:r>
            <a:r>
              <a:rPr sz="1800">
                <a:latin typeface="Courier"/>
              </a:rPr>
              <a:t>Compile Program</a:t>
            </a:r>
            <a:r>
              <a:rPr/>
              <a:t> ++F5++, la compilación no debe de producir errores.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</a:t>
            </a:r>
            <a:r>
              <a:rPr/>
              <a:t> </a:t>
            </a:r>
            <a:r>
              <a:rPr/>
              <a:t>4:</a:t>
            </a:r>
            <a:r>
              <a:rPr/>
              <a:t> </a:t>
            </a:r>
            <a:r>
              <a:rPr/>
              <a:t>Cargar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programa</a:t>
            </a:r>
            <a:r>
              <a:rPr/>
              <a:t> </a:t>
            </a:r>
            <a:r>
              <a:rPr/>
              <a:t>en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Ahora que tenemos compilado el programa, es posible cargarlo al NXT. Basta con presionar </a:t>
            </a:r>
            <a:r>
              <a:rPr sz="1800">
                <a:latin typeface="Courier"/>
              </a:rPr>
              <a:t>Download Program</a:t>
            </a:r>
            <a:r>
              <a:rPr/>
              <a:t> ++F6++, para que comience a descargarlo.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Paso</a:t>
            </a:r>
            <a:r>
              <a:rPr/>
              <a:t> </a:t>
            </a:r>
            <a:r>
              <a:rPr/>
              <a:t>5:</a:t>
            </a:r>
            <a:r>
              <a:rPr/>
              <a:t> </a:t>
            </a:r>
            <a:r>
              <a:rPr/>
              <a:t>Ejecutar</a:t>
            </a:r>
            <a:r>
              <a:rPr/>
              <a:t> </a:t>
            </a:r>
            <a:r>
              <a:rPr/>
              <a:t>el</a:t>
            </a:r>
            <a:r>
              <a:rPr/>
              <a:t> </a:t>
            </a:r>
            <a:r>
              <a:rPr/>
              <a:t>programa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Una vez cargado el programa en el Robot, tenemos que seleccionarlo desde el propio robot para poder ejecutarlo.</a:t>
            </a:r>
          </a:p>
          <a:p>
            <a:pPr lvl="1">
              <a:buAutoNum type="arabicPeriod"/>
            </a:pPr>
            <a:r>
              <a:rPr/>
              <a:t>Ahora, en el menú del robot NXT seleccione </a:t>
            </a:r>
            <a:r>
              <a:rPr sz="1800">
                <a:latin typeface="Courier"/>
              </a:rPr>
              <a:t>My Files</a:t>
            </a:r>
            <a:r>
              <a:rPr/>
              <a:t>, esta opción contiene los archivos que se han cargado a la memoria del NXT.</a:t>
            </a:r>
          </a:p>
          <a:p>
            <a:pPr lvl="1">
              <a:buAutoNum type="arabicPeriod"/>
            </a:pPr>
            <a:r>
              <a:rPr/>
              <a:t>Seleccione </a:t>
            </a:r>
            <a:r>
              <a:rPr sz="1800">
                <a:latin typeface="Courier"/>
              </a:rPr>
              <a:t>Software Files</a:t>
            </a:r>
            <a:r>
              <a:rPr/>
              <a:t> y luego el nombre que elegimos para el programa que creamos anteriormente.</a:t>
            </a:r>
          </a:p>
          <a:p>
            <a:pPr lvl="1">
              <a:buAutoNum type="arabicPeriod"/>
            </a:pPr>
            <a:r>
              <a:rPr/>
              <a:t>Finalmente, </a:t>
            </a:r>
            <a:r>
              <a:rPr sz="1800">
                <a:latin typeface="Courier"/>
              </a:rPr>
              <a:t>Run</a:t>
            </a:r>
            <a:r>
              <a:rPr/>
              <a:t>, para correr el programa.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lvl="0" marL="0" indent="0">
              <a:buNone/>
            </a:pPr>
            <a:r>
              <a:rPr/>
              <a:t>8.</a:t>
            </a:r>
            <a:r>
              <a:rPr/>
              <a:t> </a:t>
            </a:r>
            <a:r>
              <a:rPr/>
              <a:t>PROYECTO</a:t>
            </a:r>
            <a:r>
              <a:rPr/>
              <a:t> </a:t>
            </a:r>
            <a:r>
              <a:rPr/>
              <a:t>GUITARRA</a:t>
            </a:r>
            <a:r>
              <a:rPr/>
              <a:t> </a:t>
            </a:r>
            <a:r>
              <a:rPr/>
              <a:t>ELÉCTRICA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Buscando en Internet podemos encontrar muchos proyectos realizados por usuarios en su tiempo libre. Uno de los más interesantes es el de fabricar una guitarra eléctrica.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Explicación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proyecto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En este video grabado por la promoción 19/20 de 2º de bachillerato se explica el funcionamiento general del proyecto: Video explicativo del proyecto guitarra con Lego (marzo de 2020)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2023-02-27T08:26:48Z</dcterms:created>
  <dcterms:modified xsi:type="dcterms:W3CDTF">2023-02-27T08:26:48Z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